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75" r:id="rId9"/>
    <p:sldId id="267" r:id="rId10"/>
    <p:sldId id="278" r:id="rId11"/>
    <p:sldId id="280" r:id="rId12"/>
    <p:sldId id="281" r:id="rId13"/>
    <p:sldId id="282" r:id="rId14"/>
    <p:sldId id="283" r:id="rId15"/>
    <p:sldId id="277" r:id="rId16"/>
    <p:sldId id="265" r:id="rId17"/>
    <p:sldId id="266" r:id="rId18"/>
    <p:sldId id="274" r:id="rId19"/>
  </p:sldIdLst>
  <p:sldSz cx="18288000" cy="10287000"/>
  <p:notesSz cx="6858000" cy="9144000"/>
  <p:embeddedFontLst>
    <p:embeddedFont>
      <p:font typeface="Kollektif Bold" panose="020B0604020202020204" charset="0"/>
      <p:regular r:id="rId21"/>
    </p:embeddedFont>
    <p:embeddedFont>
      <p:font typeface="League Spartan" panose="020B0604020202020204" charset="0"/>
      <p:regular r:id="rId22"/>
    </p:embeddedFont>
    <p:embeddedFont>
      <p:font typeface="Montserrat Semi-Bold Italics" panose="020B0604020202020204" charset="0"/>
      <p:regular r:id="rId23"/>
    </p:embeddedFont>
    <p:embeddedFont>
      <p:font typeface="Public Sans Bold" panose="020B0604020202020204" charset="0"/>
      <p:regular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Bold" panose="02000000000000000000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85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AD55D7-8E91-4A63-A6CC-B0D71C704021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6AD4A-AA78-445B-B215-8B9E64331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72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AD4A-AA78-445B-B215-8B9E64331F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51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5.sv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57600" y="3089456"/>
            <a:ext cx="13914535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05"/>
              </a:lnSpc>
            </a:pPr>
            <a:r>
              <a:rPr lang="en-US" sz="6095" spc="652" dirty="0">
                <a:solidFill>
                  <a:srgbClr val="FFFFFF"/>
                </a:solidFill>
                <a:latin typeface="Public Sans Bold"/>
              </a:rPr>
              <a:t>Building Generative Text </a:t>
            </a:r>
          </a:p>
          <a:p>
            <a:pPr algn="ctr">
              <a:lnSpc>
                <a:spcPts val="6705"/>
              </a:lnSpc>
            </a:pPr>
            <a:r>
              <a:rPr lang="en-US" sz="6095" spc="652" dirty="0">
                <a:solidFill>
                  <a:srgbClr val="FFFFFF"/>
                </a:solidFill>
                <a:latin typeface="Public Sans Bold"/>
              </a:rPr>
              <a:t>Model </a:t>
            </a:r>
          </a:p>
        </p:txBody>
      </p:sp>
      <p:sp>
        <p:nvSpPr>
          <p:cNvPr id="3" name="Freeform 3"/>
          <p:cNvSpPr/>
          <p:nvPr/>
        </p:nvSpPr>
        <p:spPr>
          <a:xfrm>
            <a:off x="-928092" y="7365586"/>
            <a:ext cx="12832964" cy="303325"/>
          </a:xfrm>
          <a:custGeom>
            <a:avLst/>
            <a:gdLst/>
            <a:ahLst/>
            <a:cxnLst/>
            <a:rect l="l" t="t" r="r" b="b"/>
            <a:pathLst>
              <a:path w="12832964" h="303325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TextBox 4"/>
          <p:cNvSpPr txBox="1"/>
          <p:nvPr/>
        </p:nvSpPr>
        <p:spPr>
          <a:xfrm>
            <a:off x="8991600" y="5007684"/>
            <a:ext cx="4280584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19"/>
              </a:lnSpc>
            </a:pPr>
            <a:r>
              <a:rPr lang="en-US" sz="2199" spc="312" dirty="0">
                <a:solidFill>
                  <a:srgbClr val="FFFFFF"/>
                </a:solidFill>
                <a:latin typeface="Kollektif Bold"/>
              </a:rPr>
              <a:t>December 01, 2024</a:t>
            </a:r>
          </a:p>
        </p:txBody>
      </p:sp>
      <p:sp>
        <p:nvSpPr>
          <p:cNvPr id="5" name="Freeform 5"/>
          <p:cNvSpPr/>
          <p:nvPr/>
        </p:nvSpPr>
        <p:spPr>
          <a:xfrm>
            <a:off x="-2695249" y="1536588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pic>
        <p:nvPicPr>
          <p:cNvPr id="7" name="Picture 6" descr="A robot holding a tablet&#10;&#10;Description automatically generated">
            <a:extLst>
              <a:ext uri="{FF2B5EF4-FFF2-40B4-BE49-F238E27FC236}">
                <a16:creationId xmlns:a16="http://schemas.microsoft.com/office/drawing/2014/main" id="{F2D96E94-03A1-619D-AEE7-46B801C15E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4" t="4308" r="5848" b="20981"/>
          <a:stretch>
            <a:fillRect/>
          </a:stretch>
        </p:blipFill>
        <p:spPr>
          <a:xfrm flipH="1">
            <a:off x="101598" y="1739900"/>
            <a:ext cx="5705115" cy="5118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CF98E-FC74-9AC4-7CF5-49BEEB23D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78A43F9-63B8-A8DC-2633-46CC1ABC3C83}"/>
              </a:ext>
            </a:extLst>
          </p:cNvPr>
          <p:cNvSpPr/>
          <p:nvPr/>
        </p:nvSpPr>
        <p:spPr>
          <a:xfrm>
            <a:off x="17192315" y="49787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869AEF4-AB4F-E780-9840-6A0C9AD9C096}"/>
              </a:ext>
            </a:extLst>
          </p:cNvPr>
          <p:cNvSpPr/>
          <p:nvPr/>
        </p:nvSpPr>
        <p:spPr>
          <a:xfrm>
            <a:off x="-2843309" y="1153947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E28488E-150B-C1AA-97CB-2BAD353F02B8}"/>
              </a:ext>
            </a:extLst>
          </p:cNvPr>
          <p:cNvSpPr txBox="1"/>
          <p:nvPr/>
        </p:nvSpPr>
        <p:spPr>
          <a:xfrm>
            <a:off x="1724251" y="4677215"/>
            <a:ext cx="46745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MISSION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1FE5520-4710-E59C-D10E-7348ED16580D}"/>
              </a:ext>
            </a:extLst>
          </p:cNvPr>
          <p:cNvSpPr txBox="1"/>
          <p:nvPr/>
        </p:nvSpPr>
        <p:spPr>
          <a:xfrm>
            <a:off x="-1828870" y="39522"/>
            <a:ext cx="12740685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18072B"/>
                </a:solidFill>
                <a:latin typeface="Roboto Bold"/>
              </a:rPr>
              <a:t>            Transformers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F513FDE-2B5D-F988-35E4-24E5C0BF98CB}"/>
              </a:ext>
            </a:extLst>
          </p:cNvPr>
          <p:cNvSpPr txBox="1"/>
          <p:nvPr/>
        </p:nvSpPr>
        <p:spPr>
          <a:xfrm>
            <a:off x="593628" y="1306895"/>
            <a:ext cx="13063660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18072B"/>
                </a:solidFill>
                <a:latin typeface="Roboto Bold"/>
              </a:rPr>
              <a:t>What is Transformers?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BE2CF40-6659-33A7-227C-08272A15BAB3}"/>
              </a:ext>
            </a:extLst>
          </p:cNvPr>
          <p:cNvSpPr txBox="1"/>
          <p:nvPr/>
        </p:nvSpPr>
        <p:spPr>
          <a:xfrm>
            <a:off x="593628" y="2400300"/>
            <a:ext cx="18559457" cy="6026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3543" lvl="1">
              <a:lnSpc>
                <a:spcPts val="4325"/>
              </a:lnSpc>
            </a:pPr>
            <a:r>
              <a:rPr lang="en-US" sz="3089" dirty="0">
                <a:latin typeface="Roboto Bold"/>
              </a:rPr>
              <a:t>Advantages: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Parallel Processing: Handles </a:t>
            </a:r>
            <a:r>
              <a:rPr lang="en-US" sz="3089" dirty="0">
                <a:solidFill>
                  <a:srgbClr val="7030A0"/>
                </a:solidFill>
                <a:latin typeface="Roboto Bold"/>
              </a:rPr>
              <a:t>sequences</a:t>
            </a:r>
            <a:r>
              <a:rPr lang="en-US" sz="3089" dirty="0">
                <a:latin typeface="Roboto Bold"/>
              </a:rPr>
              <a:t> in parallel rather than step-by-step, which improves </a:t>
            </a:r>
            <a:r>
              <a:rPr lang="en-US" sz="3089" dirty="0">
                <a:solidFill>
                  <a:srgbClr val="7030A0"/>
                </a:solidFill>
                <a:latin typeface="Roboto Bold"/>
              </a:rPr>
              <a:t>computational</a:t>
            </a:r>
            <a:r>
              <a:rPr lang="en-US" sz="3089" dirty="0">
                <a:latin typeface="Roboto Bold"/>
              </a:rPr>
              <a:t> efficiency.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Handling Long-Range Dependencies: Captures relationships between distant words in text,</a:t>
            </a:r>
          </a:p>
          <a:p>
            <a:pPr marL="333543" lvl="1">
              <a:lnSpc>
                <a:spcPts val="4325"/>
              </a:lnSpc>
            </a:pPr>
            <a:r>
              <a:rPr lang="en-US" sz="3089" dirty="0">
                <a:latin typeface="Roboto Bold"/>
              </a:rPr>
              <a:t>     solving problems traditional models like RNNs face.</a:t>
            </a:r>
          </a:p>
          <a:p>
            <a:pPr marL="333543" lvl="1">
              <a:lnSpc>
                <a:spcPts val="4325"/>
              </a:lnSpc>
            </a:pPr>
            <a:endParaRPr lang="en-US" sz="3089" dirty="0">
              <a:latin typeface="Roboto Bold"/>
            </a:endParaRPr>
          </a:p>
          <a:p>
            <a:pPr marL="333543" lvl="1">
              <a:lnSpc>
                <a:spcPts val="4325"/>
              </a:lnSpc>
            </a:pPr>
            <a:r>
              <a:rPr lang="en-US" sz="3089" dirty="0">
                <a:latin typeface="Roboto Bold"/>
              </a:rPr>
              <a:t>Applications: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Natural Language Processing: Transformers power models like </a:t>
            </a:r>
            <a:r>
              <a:rPr lang="en-US" sz="3089" dirty="0">
                <a:solidFill>
                  <a:srgbClr val="7030A0"/>
                </a:solidFill>
                <a:latin typeface="Roboto Bold"/>
              </a:rPr>
              <a:t>BERT</a:t>
            </a:r>
            <a:r>
              <a:rPr lang="en-US" sz="3089" dirty="0">
                <a:latin typeface="Roboto Bold"/>
              </a:rPr>
              <a:t> and </a:t>
            </a:r>
            <a:r>
              <a:rPr lang="en-US" sz="3089" dirty="0">
                <a:solidFill>
                  <a:srgbClr val="7030A0"/>
                </a:solidFill>
                <a:latin typeface="Roboto Bold"/>
              </a:rPr>
              <a:t>GPT</a:t>
            </a:r>
            <a:r>
              <a:rPr lang="en-US" sz="3089" dirty="0">
                <a:latin typeface="Roboto Bold"/>
              </a:rPr>
              <a:t>, excelling </a:t>
            </a:r>
          </a:p>
          <a:p>
            <a:pPr marL="333543" lvl="1">
              <a:lnSpc>
                <a:spcPts val="4325"/>
              </a:lnSpc>
            </a:pPr>
            <a:r>
              <a:rPr lang="en-US" sz="3089" dirty="0">
                <a:latin typeface="Roboto Bold"/>
              </a:rPr>
              <a:t>     in tasks like language translation, summarization, and text generation.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Vision Transformers (</a:t>
            </a:r>
            <a:r>
              <a:rPr lang="en-US" sz="3089" dirty="0" err="1">
                <a:latin typeface="Roboto Bold"/>
              </a:rPr>
              <a:t>ViT</a:t>
            </a:r>
            <a:r>
              <a:rPr lang="en-US" sz="3089" dirty="0">
                <a:latin typeface="Roboto Bold"/>
              </a:rPr>
              <a:t>): Applied to image processing tasks such as </a:t>
            </a:r>
            <a:r>
              <a:rPr lang="en-US" sz="3089" dirty="0">
                <a:solidFill>
                  <a:srgbClr val="7030A0"/>
                </a:solidFill>
                <a:latin typeface="Roboto Bold"/>
              </a:rPr>
              <a:t>image classification </a:t>
            </a:r>
            <a:r>
              <a:rPr lang="en-US" sz="3089" dirty="0">
                <a:latin typeface="Roboto Bold"/>
              </a:rPr>
              <a:t>and </a:t>
            </a:r>
            <a:r>
              <a:rPr lang="en-US" sz="3089" dirty="0">
                <a:solidFill>
                  <a:srgbClr val="7030A0"/>
                </a:solidFill>
                <a:latin typeface="Roboto Bold"/>
              </a:rPr>
              <a:t>image captioning</a:t>
            </a:r>
            <a:r>
              <a:rPr lang="en-US" sz="3089" dirty="0">
                <a:latin typeface="Roboto Bold"/>
              </a:rPr>
              <a:t>.</a:t>
            </a:r>
            <a:endParaRPr lang="en-US" sz="3089" b="1" dirty="0">
              <a:latin typeface="Roboto Bold"/>
            </a:endParaRPr>
          </a:p>
        </p:txBody>
      </p:sp>
    </p:spTree>
    <p:extLst>
      <p:ext uri="{BB962C8B-B14F-4D97-AF65-F5344CB8AC3E}">
        <p14:creationId xmlns:p14="http://schemas.microsoft.com/office/powerpoint/2010/main" val="2224591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7815F-9D38-32FC-7025-5F1498661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D6A34EB-EA01-C605-99D0-DD3C331B113C}"/>
              </a:ext>
            </a:extLst>
          </p:cNvPr>
          <p:cNvSpPr/>
          <p:nvPr/>
        </p:nvSpPr>
        <p:spPr>
          <a:xfrm>
            <a:off x="17192315" y="49787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D38AD5B-C2BF-4772-9C4C-F840FF8C2155}"/>
              </a:ext>
            </a:extLst>
          </p:cNvPr>
          <p:cNvSpPr/>
          <p:nvPr/>
        </p:nvSpPr>
        <p:spPr>
          <a:xfrm>
            <a:off x="-2843309" y="1153947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50EE995-C9D5-DE18-D1A7-6EABD939CC71}"/>
              </a:ext>
            </a:extLst>
          </p:cNvPr>
          <p:cNvSpPr txBox="1"/>
          <p:nvPr/>
        </p:nvSpPr>
        <p:spPr>
          <a:xfrm>
            <a:off x="1724251" y="4677215"/>
            <a:ext cx="46745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MISSION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36ED8F3-ADD5-00DC-F7D4-F48F9F8B4F20}"/>
              </a:ext>
            </a:extLst>
          </p:cNvPr>
          <p:cNvSpPr txBox="1"/>
          <p:nvPr/>
        </p:nvSpPr>
        <p:spPr>
          <a:xfrm>
            <a:off x="-1828800" y="230617"/>
            <a:ext cx="1274068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6000" b="1" dirty="0">
                <a:latin typeface="Roboto Bold" panose="020B0604020202020204" charset="0"/>
                <a:ea typeface="Roboto Bold" panose="020B0604020202020204" charset="0"/>
              </a:rPr>
              <a:t>              What Is Google Gemini?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A2805B3-8093-759A-D005-58DB079C84A1}"/>
              </a:ext>
            </a:extLst>
          </p:cNvPr>
          <p:cNvSpPr txBox="1"/>
          <p:nvPr/>
        </p:nvSpPr>
        <p:spPr>
          <a:xfrm>
            <a:off x="593628" y="2400300"/>
            <a:ext cx="18559457" cy="3269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Gemini, Google's advanced AI model, excels in text, image, video, and audio processing.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endParaRPr lang="en-US" sz="3089" dirty="0">
              <a:latin typeface="Roboto Bold"/>
            </a:endParaRP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It's a versatile multimodal model proficient in complex tasks across mathematics, physics, and more. 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endParaRPr lang="en-US" sz="3089" dirty="0">
              <a:latin typeface="Roboto Bold"/>
            </a:endParaRP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Additionally, it can generate high-quality code in various programming languages.</a:t>
            </a:r>
          </a:p>
        </p:txBody>
      </p:sp>
      <p:pic>
        <p:nvPicPr>
          <p:cNvPr id="4" name="Picture 3" descr="A white robot hand pointing&#10;&#10;Description automatically generated">
            <a:extLst>
              <a:ext uri="{FF2B5EF4-FFF2-40B4-BE49-F238E27FC236}">
                <a16:creationId xmlns:a16="http://schemas.microsoft.com/office/drawing/2014/main" id="{94A0DEF0-2211-5999-1846-75E0ABEDDC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8" t="15619" r="8029" b="27446"/>
          <a:stretch>
            <a:fillRect/>
          </a:stretch>
        </p:blipFill>
        <p:spPr>
          <a:xfrm>
            <a:off x="1" y="7200900"/>
            <a:ext cx="4903979" cy="308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45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1E9BC-3952-A6BA-0903-42A026F06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E4E2BB1-6C9F-7256-9611-E115479C8CF4}"/>
              </a:ext>
            </a:extLst>
          </p:cNvPr>
          <p:cNvSpPr/>
          <p:nvPr/>
        </p:nvSpPr>
        <p:spPr>
          <a:xfrm>
            <a:off x="17192315" y="49787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4BBBCB1-11B9-87F6-CB16-179A094E1B1F}"/>
              </a:ext>
            </a:extLst>
          </p:cNvPr>
          <p:cNvSpPr/>
          <p:nvPr/>
        </p:nvSpPr>
        <p:spPr>
          <a:xfrm>
            <a:off x="-2843309" y="1153947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EB01A98-5893-21B6-C2A0-91E2BEE1EE8F}"/>
              </a:ext>
            </a:extLst>
          </p:cNvPr>
          <p:cNvSpPr txBox="1"/>
          <p:nvPr/>
        </p:nvSpPr>
        <p:spPr>
          <a:xfrm>
            <a:off x="1724251" y="4677215"/>
            <a:ext cx="46745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MISSION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CDAAD5E-B580-AB84-F877-C6BF34D9D0D3}"/>
              </a:ext>
            </a:extLst>
          </p:cNvPr>
          <p:cNvSpPr txBox="1"/>
          <p:nvPr/>
        </p:nvSpPr>
        <p:spPr>
          <a:xfrm>
            <a:off x="-1828800" y="230617"/>
            <a:ext cx="1274068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6000" b="1" dirty="0">
                <a:latin typeface="Roboto Bold" panose="020B0604020202020204" charset="0"/>
                <a:ea typeface="Roboto Bold" panose="020B0604020202020204" charset="0"/>
              </a:rPr>
              <a:t>              Potential Of Gemini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F8896B3-94B1-24A7-24D5-6436FC439CC2}"/>
              </a:ext>
            </a:extLst>
          </p:cNvPr>
          <p:cNvSpPr txBox="1"/>
          <p:nvPr/>
        </p:nvSpPr>
        <p:spPr>
          <a:xfrm>
            <a:off x="593628" y="2400300"/>
            <a:ext cx="18559457" cy="5475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Excelling at competitive programming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endParaRPr lang="en-US" sz="3089" dirty="0">
              <a:latin typeface="Roboto Bold"/>
            </a:endParaRP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Unlocking insights in scientific literature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endParaRPr lang="en-US" sz="3089" dirty="0">
              <a:latin typeface="Roboto Bold"/>
            </a:endParaRP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Processing and understanding raw audio signal end-to-end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endParaRPr lang="en-US" sz="3089" dirty="0">
              <a:latin typeface="Roboto Bold"/>
            </a:endParaRP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Explaining reasoning in math and physics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endParaRPr lang="en-US" sz="3089" dirty="0">
              <a:latin typeface="Roboto Bold"/>
            </a:endParaRP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Reasoning about user intent to generate bespoke experiences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endParaRPr lang="en-US" sz="3089" dirty="0">
              <a:latin typeface="Roboto Bold"/>
            </a:endParaRPr>
          </a:p>
        </p:txBody>
      </p:sp>
      <p:pic>
        <p:nvPicPr>
          <p:cNvPr id="7" name="Picture 6" descr="A person wearing a white and pink garment&#10;&#10;Description automatically generated">
            <a:extLst>
              <a:ext uri="{FF2B5EF4-FFF2-40B4-BE49-F238E27FC236}">
                <a16:creationId xmlns:a16="http://schemas.microsoft.com/office/drawing/2014/main" id="{8B7CB60D-CFBD-2277-740B-8BF5D3CDC6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199" y="4952313"/>
            <a:ext cx="5344886" cy="5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61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48E3B-8649-5235-1EDF-537285430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DA00A8E-DE67-C0DC-BDC8-3A13D05AEED6}"/>
              </a:ext>
            </a:extLst>
          </p:cNvPr>
          <p:cNvSpPr/>
          <p:nvPr/>
        </p:nvSpPr>
        <p:spPr>
          <a:xfrm>
            <a:off x="17192315" y="49787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1A63A3A-2F44-8FB5-C39D-E5CD5BCF5F5E}"/>
              </a:ext>
            </a:extLst>
          </p:cNvPr>
          <p:cNvSpPr/>
          <p:nvPr/>
        </p:nvSpPr>
        <p:spPr>
          <a:xfrm>
            <a:off x="-2843309" y="1153947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647209F-E304-5EB7-5D6B-4FEBEB0A1D81}"/>
              </a:ext>
            </a:extLst>
          </p:cNvPr>
          <p:cNvSpPr txBox="1"/>
          <p:nvPr/>
        </p:nvSpPr>
        <p:spPr>
          <a:xfrm>
            <a:off x="1724251" y="4677215"/>
            <a:ext cx="46745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MISSION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CF1F5AA-11B2-D9A4-1BF1-04B85FA893CF}"/>
              </a:ext>
            </a:extLst>
          </p:cNvPr>
          <p:cNvSpPr txBox="1"/>
          <p:nvPr/>
        </p:nvSpPr>
        <p:spPr>
          <a:xfrm>
            <a:off x="-1828800" y="230617"/>
            <a:ext cx="182880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5000" b="1" dirty="0">
                <a:latin typeface="Roboto Bold" panose="020B0604020202020204" charset="0"/>
                <a:ea typeface="Roboto Bold" panose="020B0604020202020204" charset="0"/>
              </a:rPr>
              <a:t>              Gemini Model Versions and Token Limits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6074F8B-96A8-D858-7DAC-01BB48AE743D}"/>
              </a:ext>
            </a:extLst>
          </p:cNvPr>
          <p:cNvSpPr txBox="1"/>
          <p:nvPr/>
        </p:nvSpPr>
        <p:spPr>
          <a:xfrm>
            <a:off x="593628" y="2400300"/>
            <a:ext cx="18559457" cy="382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Gemini 1.0   							4096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endParaRPr lang="en-US" sz="3089" dirty="0">
              <a:latin typeface="Roboto Bold"/>
            </a:endParaRP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Gemini 1.5 Pro                                                          2,000,000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endParaRPr lang="en-US" sz="3089" dirty="0">
              <a:latin typeface="Roboto Bold"/>
            </a:endParaRP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Gemini 1.5 Ultra							1,000,000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endParaRPr lang="en-US" sz="3089" dirty="0">
              <a:latin typeface="Roboto Bold"/>
            </a:endParaRP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Gemini 1.5 Flash   						100,000</a:t>
            </a:r>
          </a:p>
        </p:txBody>
      </p:sp>
      <p:pic>
        <p:nvPicPr>
          <p:cNvPr id="7" name="Picture 6" descr="A person wearing a white and pink garment&#10;&#10;Description automatically generated">
            <a:extLst>
              <a:ext uri="{FF2B5EF4-FFF2-40B4-BE49-F238E27FC236}">
                <a16:creationId xmlns:a16="http://schemas.microsoft.com/office/drawing/2014/main" id="{FF273293-E888-95B8-769D-214FACC0D0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199" y="4952313"/>
            <a:ext cx="5344886" cy="5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56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44C75-BEBB-B0F5-1068-1D86BACB8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D1616B-6B41-27C4-E59E-D08ADB86C4CB}"/>
              </a:ext>
            </a:extLst>
          </p:cNvPr>
          <p:cNvSpPr/>
          <p:nvPr/>
        </p:nvSpPr>
        <p:spPr>
          <a:xfrm>
            <a:off x="17192315" y="49787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8CF99CF-FDCF-A328-0C90-08F568E57A51}"/>
              </a:ext>
            </a:extLst>
          </p:cNvPr>
          <p:cNvSpPr/>
          <p:nvPr/>
        </p:nvSpPr>
        <p:spPr>
          <a:xfrm>
            <a:off x="-2843309" y="1153947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C17B3D1-FE73-0B90-F8B7-7A527F6D8769}"/>
              </a:ext>
            </a:extLst>
          </p:cNvPr>
          <p:cNvSpPr txBox="1"/>
          <p:nvPr/>
        </p:nvSpPr>
        <p:spPr>
          <a:xfrm>
            <a:off x="1724251" y="4677215"/>
            <a:ext cx="46745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MISSION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C5B6E8-7EA2-6FCA-A0DF-AE1A2B8A5ED8}"/>
              </a:ext>
            </a:extLst>
          </p:cNvPr>
          <p:cNvSpPr txBox="1"/>
          <p:nvPr/>
        </p:nvSpPr>
        <p:spPr>
          <a:xfrm>
            <a:off x="-1828870" y="39522"/>
            <a:ext cx="12740685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18072B"/>
                </a:solidFill>
                <a:latin typeface="Roboto Bold"/>
              </a:rPr>
              <a:t>             </a:t>
            </a:r>
            <a:r>
              <a:rPr lang="en-US" sz="6000" dirty="0" err="1">
                <a:solidFill>
                  <a:srgbClr val="18072B"/>
                </a:solidFill>
                <a:latin typeface="Roboto Bold"/>
              </a:rPr>
              <a:t>PaLM</a:t>
            </a:r>
            <a:r>
              <a:rPr lang="en-US" sz="6000" dirty="0">
                <a:solidFill>
                  <a:srgbClr val="18072B"/>
                </a:solidFill>
                <a:latin typeface="Roboto Bold"/>
              </a:rPr>
              <a:t> 2 vs. Gemini</a:t>
            </a:r>
          </a:p>
        </p:txBody>
      </p:sp>
      <p:pic>
        <p:nvPicPr>
          <p:cNvPr id="4" name="Picture 3" descr="A white robot hand pointing&#10;&#10;Description automatically generated">
            <a:extLst>
              <a:ext uri="{FF2B5EF4-FFF2-40B4-BE49-F238E27FC236}">
                <a16:creationId xmlns:a16="http://schemas.microsoft.com/office/drawing/2014/main" id="{9ED58A76-EF70-E481-7A66-277C2385C2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8" t="15619" r="8029" b="27446"/>
          <a:stretch>
            <a:fillRect/>
          </a:stretch>
        </p:blipFill>
        <p:spPr>
          <a:xfrm>
            <a:off x="1" y="7200900"/>
            <a:ext cx="4903979" cy="3086102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5FAF5EE-1BCC-466C-B902-B446BAAE9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404521"/>
              </p:ext>
            </p:extLst>
          </p:nvPr>
        </p:nvGraphicFramePr>
        <p:xfrm>
          <a:off x="762000" y="1714500"/>
          <a:ext cx="16992600" cy="55813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00071367"/>
                    </a:ext>
                  </a:extLst>
                </a:gridCol>
                <a:gridCol w="7721600">
                  <a:extLst>
                    <a:ext uri="{9D8B030D-6E8A-4147-A177-3AD203B41FA5}">
                      <a16:colId xmlns:a16="http://schemas.microsoft.com/office/drawing/2014/main" val="1164192807"/>
                    </a:ext>
                  </a:extLst>
                </a:gridCol>
                <a:gridCol w="6223000">
                  <a:extLst>
                    <a:ext uri="{9D8B030D-6E8A-4147-A177-3AD203B41FA5}">
                      <a16:colId xmlns:a16="http://schemas.microsoft.com/office/drawing/2014/main" val="1586069295"/>
                    </a:ext>
                  </a:extLst>
                </a:gridCol>
              </a:tblGrid>
              <a:tr h="1041387">
                <a:tc>
                  <a:txBody>
                    <a:bodyPr/>
                    <a:lstStyle/>
                    <a:p>
                      <a:pPr algn="ctr"/>
                      <a:r>
                        <a:rPr lang="en-US" sz="3500" dirty="0">
                          <a:latin typeface="Roboto Bold" panose="02000000000000000000" charset="0"/>
                          <a:ea typeface="Roboto Bold" panose="02000000000000000000" charset="0"/>
                        </a:rPr>
                        <a:t>Feature</a:t>
                      </a:r>
                      <a:endParaRPr lang="en-PK" sz="3500" dirty="0">
                        <a:latin typeface="Roboto Bold" panose="02000000000000000000" charset="0"/>
                        <a:ea typeface="Roboto Bold" panose="020000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 err="1">
                          <a:latin typeface="Roboto Bold" panose="02000000000000000000" charset="0"/>
                          <a:ea typeface="Roboto Bold" panose="02000000000000000000" charset="0"/>
                        </a:rPr>
                        <a:t>PaLM</a:t>
                      </a:r>
                      <a:r>
                        <a:rPr lang="en-US" sz="3500" dirty="0">
                          <a:latin typeface="Roboto Bold" panose="02000000000000000000" charset="0"/>
                          <a:ea typeface="Roboto Bold" panose="02000000000000000000" charset="0"/>
                        </a:rPr>
                        <a:t> 2</a:t>
                      </a:r>
                      <a:endParaRPr lang="en-PK" sz="3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>
                          <a:latin typeface="Roboto Bold" panose="02000000000000000000" charset="0"/>
                          <a:ea typeface="Roboto Bold" panose="02000000000000000000" charset="0"/>
                        </a:rPr>
                        <a:t>Gemini</a:t>
                      </a:r>
                      <a:endParaRPr lang="en-PK" sz="3500" dirty="0"/>
                    </a:p>
                    <a:p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542845"/>
                  </a:ext>
                </a:extLst>
              </a:tr>
              <a:tr h="1041387"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Roboto Bold" panose="02000000000000000000" charset="0"/>
                          <a:ea typeface="Roboto Bold" panose="02000000000000000000" charset="0"/>
                        </a:rPr>
                        <a:t>Modality</a:t>
                      </a:r>
                      <a:endParaRPr lang="en-PK" sz="3500" dirty="0">
                        <a:latin typeface="Roboto Bold" panose="02000000000000000000" charset="0"/>
                        <a:ea typeface="Roboto Bold" panose="020000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500" dirty="0"/>
                        <a:t>Primarily text-based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500" dirty="0"/>
                        <a:t>Multimodal (text, code, image, audio)</a:t>
                      </a:r>
                      <a:endParaRPr lang="en-PK" sz="3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68654"/>
                  </a:ext>
                </a:extLst>
              </a:tr>
              <a:tr h="1182079"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Roboto Bold" panose="02000000000000000000" charset="0"/>
                          <a:ea typeface="Roboto Bold" panose="02000000000000000000" charset="0"/>
                        </a:rPr>
                        <a:t>Reasoning Abilities</a:t>
                      </a:r>
                      <a:endParaRPr lang="en-PK" sz="3500" dirty="0">
                        <a:latin typeface="Roboto Bold" panose="02000000000000000000" charset="0"/>
                        <a:ea typeface="Roboto Bold" panose="020000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500" dirty="0"/>
                        <a:t>Strong language understanding and reasoning</a:t>
                      </a:r>
                      <a:endParaRPr lang="en-PK" sz="3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500" dirty="0"/>
                        <a:t>Advanced reasoning and problem-solving</a:t>
                      </a:r>
                      <a:endParaRPr lang="en-PK" sz="3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379236"/>
                  </a:ext>
                </a:extLst>
              </a:tr>
              <a:tr h="1041387">
                <a:tc>
                  <a:txBody>
                    <a:bodyPr/>
                    <a:lstStyle/>
                    <a:p>
                      <a:r>
                        <a:rPr lang="en-US" sz="3500" b="1" dirty="0">
                          <a:latin typeface="Roboto Bold" panose="02000000000000000000" charset="0"/>
                          <a:ea typeface="Roboto Bold" panose="02000000000000000000" charset="0"/>
                        </a:rPr>
                        <a:t>Efficiency</a:t>
                      </a:r>
                      <a:endParaRPr lang="en-PK" sz="3500" b="1" dirty="0">
                        <a:latin typeface="Roboto Bold" panose="02000000000000000000" charset="0"/>
                        <a:ea typeface="Roboto Bold" panose="020000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500" dirty="0"/>
                        <a:t>Efficient for text-based tasks</a:t>
                      </a:r>
                      <a:endParaRPr lang="en-PK" sz="3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500" dirty="0"/>
                        <a:t>Can be computationally intensive</a:t>
                      </a:r>
                      <a:endParaRPr lang="en-PK" sz="3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622604"/>
                  </a:ext>
                </a:extLst>
              </a:tr>
              <a:tr h="1041387">
                <a:tc>
                  <a:txBody>
                    <a:bodyPr/>
                    <a:lstStyle/>
                    <a:p>
                      <a:r>
                        <a:rPr lang="en-US" sz="3500" b="1" dirty="0">
                          <a:latin typeface="Roboto Bold" panose="02000000000000000000" charset="0"/>
                          <a:ea typeface="Roboto Bold" panose="02000000000000000000" charset="0"/>
                        </a:rPr>
                        <a:t>Applications</a:t>
                      </a:r>
                      <a:endParaRPr lang="en-PK" sz="3500" b="1" dirty="0">
                        <a:latin typeface="Roboto Bold" panose="02000000000000000000" charset="0"/>
                        <a:ea typeface="Roboto Bold" panose="020000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500" dirty="0"/>
                        <a:t>Translation, summarization, code generation</a:t>
                      </a:r>
                      <a:endParaRPr lang="en-PK" sz="3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500" dirty="0"/>
                        <a:t>Creative content generation, scientific research, education</a:t>
                      </a:r>
                      <a:endParaRPr lang="en-PK" sz="3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684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226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49787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2843309" y="1153947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/>
          <p:cNvSpPr txBox="1"/>
          <p:nvPr/>
        </p:nvSpPr>
        <p:spPr>
          <a:xfrm>
            <a:off x="1724251" y="4677215"/>
            <a:ext cx="46745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MISSION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828870" y="39522"/>
            <a:ext cx="12740685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18072B"/>
                </a:solidFill>
                <a:latin typeface="Roboto Bold"/>
              </a:rPr>
              <a:t>             RAG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9600" y="2019300"/>
            <a:ext cx="18559457" cy="3818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Roboto Bold"/>
              </a:rPr>
              <a:t>Advanced LLM Technique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Roboto Bold"/>
              </a:rPr>
              <a:t>Combines Retrieval &amp; Generation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Roboto Bold"/>
              </a:rPr>
              <a:t>Retrieves Relevant Information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Roboto Bold"/>
              </a:rPr>
              <a:t>Enhances Coherent Responses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Roboto Bold"/>
              </a:rPr>
              <a:t>Context-Aware Outputs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Roboto Bold"/>
              </a:rPr>
              <a:t>Leverages External Knowledge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Roboto Bold"/>
              </a:rPr>
              <a:t>Improved NLP Performance</a:t>
            </a:r>
          </a:p>
        </p:txBody>
      </p:sp>
      <p:pic>
        <p:nvPicPr>
          <p:cNvPr id="4" name="Picture 3" descr="A white robot hand pointing&#10;&#10;Description automatically generated">
            <a:extLst>
              <a:ext uri="{FF2B5EF4-FFF2-40B4-BE49-F238E27FC236}">
                <a16:creationId xmlns:a16="http://schemas.microsoft.com/office/drawing/2014/main" id="{3DDB64B8-F7B2-DFC0-028F-5DBB79A602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8" t="15619" r="8029" b="27446"/>
          <a:stretch>
            <a:fillRect/>
          </a:stretch>
        </p:blipFill>
        <p:spPr>
          <a:xfrm>
            <a:off x="1" y="7200900"/>
            <a:ext cx="4903979" cy="308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84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49787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2843309" y="1153947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TextBox 4"/>
          <p:cNvSpPr txBox="1"/>
          <p:nvPr/>
        </p:nvSpPr>
        <p:spPr>
          <a:xfrm>
            <a:off x="1724251" y="4677215"/>
            <a:ext cx="46745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MISSION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828870" y="39522"/>
            <a:ext cx="2202187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5000" dirty="0">
                <a:solidFill>
                  <a:srgbClr val="18072B"/>
                </a:solidFill>
                <a:latin typeface="Roboto Bold"/>
              </a:rPr>
              <a:t>                Why is Retrieval-Augmented Generation important?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3628" y="2354645"/>
            <a:ext cx="18559457" cy="4372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087" lvl="1" indent="-333544">
              <a:lnSpc>
                <a:spcPts val="4325"/>
              </a:lnSpc>
              <a:buFont typeface="Arial"/>
              <a:buChar char="•"/>
            </a:pPr>
            <a:r>
              <a:rPr lang="en-US" sz="3089" dirty="0">
                <a:solidFill>
                  <a:srgbClr val="18072B"/>
                </a:solidFill>
                <a:latin typeface="Roboto Bold"/>
              </a:rPr>
              <a:t>You can think of the LLM as an over-enthusiastic new employee who refuses to stay informed </a:t>
            </a:r>
          </a:p>
          <a:p>
            <a:pPr marL="333543" lvl="1">
              <a:lnSpc>
                <a:spcPts val="4325"/>
              </a:lnSpc>
            </a:pPr>
            <a:r>
              <a:rPr lang="en-US" sz="3089" dirty="0">
                <a:solidFill>
                  <a:srgbClr val="18072B"/>
                </a:solidFill>
                <a:latin typeface="Roboto Bold"/>
              </a:rPr>
              <a:t>    with current events but will always answer every question with absolute confidence.</a:t>
            </a:r>
          </a:p>
          <a:p>
            <a:pPr marL="667087" lvl="1" indent="-333544">
              <a:lnSpc>
                <a:spcPts val="4325"/>
              </a:lnSpc>
              <a:buFont typeface="Arial"/>
              <a:buChar char="•"/>
            </a:pPr>
            <a:r>
              <a:rPr lang="en-US" sz="3089" dirty="0">
                <a:solidFill>
                  <a:srgbClr val="18072B"/>
                </a:solidFill>
                <a:latin typeface="Roboto Bold"/>
              </a:rPr>
              <a:t>Unfortunately, such an attitude can negatively impact user trust and is not something you </a:t>
            </a:r>
          </a:p>
          <a:p>
            <a:pPr marL="333543" lvl="1">
              <a:lnSpc>
                <a:spcPts val="4325"/>
              </a:lnSpc>
            </a:pPr>
            <a:r>
              <a:rPr lang="en-US" sz="3089" dirty="0">
                <a:solidFill>
                  <a:srgbClr val="18072B"/>
                </a:solidFill>
                <a:latin typeface="Roboto Bold"/>
              </a:rPr>
              <a:t>    want your chatbots to emulate!</a:t>
            </a:r>
          </a:p>
          <a:p>
            <a:pPr marL="667087" lvl="1" indent="-333544">
              <a:lnSpc>
                <a:spcPts val="4325"/>
              </a:lnSpc>
              <a:buFont typeface="Arial"/>
              <a:buChar char="•"/>
            </a:pPr>
            <a:r>
              <a:rPr lang="en-US" sz="3089" dirty="0">
                <a:solidFill>
                  <a:srgbClr val="18072B"/>
                </a:solidFill>
                <a:latin typeface="Roboto Bold"/>
              </a:rPr>
              <a:t>RAG is one approach to solving some of these challenges. It redirects the LLM to </a:t>
            </a:r>
            <a:r>
              <a:rPr lang="en-US" sz="3089" dirty="0">
                <a:solidFill>
                  <a:srgbClr val="7030A0"/>
                </a:solidFill>
                <a:latin typeface="Roboto Bold"/>
              </a:rPr>
              <a:t>retrieve</a:t>
            </a:r>
            <a:r>
              <a:rPr lang="en-US" sz="3089" dirty="0">
                <a:solidFill>
                  <a:srgbClr val="18072B"/>
                </a:solidFill>
                <a:latin typeface="Roboto Bold"/>
              </a:rPr>
              <a:t> </a:t>
            </a:r>
          </a:p>
          <a:p>
            <a:pPr marL="333543" lvl="1">
              <a:lnSpc>
                <a:spcPts val="4325"/>
              </a:lnSpc>
            </a:pPr>
            <a:r>
              <a:rPr lang="en-US" sz="3089" dirty="0">
                <a:solidFill>
                  <a:srgbClr val="18072B"/>
                </a:solidFill>
                <a:latin typeface="Roboto Bold"/>
              </a:rPr>
              <a:t>    relevant information from authoritative, pre-determined knowledge sources.</a:t>
            </a:r>
          </a:p>
          <a:p>
            <a:pPr marL="667087" lvl="1" indent="-333544">
              <a:lnSpc>
                <a:spcPts val="4325"/>
              </a:lnSpc>
              <a:buFont typeface="Arial"/>
              <a:buChar char="•"/>
            </a:pPr>
            <a:r>
              <a:rPr lang="en-US" sz="3089" dirty="0">
                <a:solidFill>
                  <a:srgbClr val="18072B"/>
                </a:solidFill>
                <a:latin typeface="Roboto Bold"/>
              </a:rPr>
              <a:t>Organizations have greater control over the generated text output, and users gain insights </a:t>
            </a:r>
          </a:p>
          <a:p>
            <a:pPr marL="333543" lvl="1">
              <a:lnSpc>
                <a:spcPts val="4325"/>
              </a:lnSpc>
            </a:pPr>
            <a:r>
              <a:rPr lang="en-US" sz="3089" dirty="0">
                <a:solidFill>
                  <a:srgbClr val="18072B"/>
                </a:solidFill>
                <a:latin typeface="Roboto Bold"/>
              </a:rPr>
              <a:t>    into how the LLM generates the response.</a:t>
            </a:r>
          </a:p>
        </p:txBody>
      </p:sp>
      <p:pic>
        <p:nvPicPr>
          <p:cNvPr id="6" name="Picture 5" descr="A white robot hand pointing&#10;&#10;Description automatically generated">
            <a:extLst>
              <a:ext uri="{FF2B5EF4-FFF2-40B4-BE49-F238E27FC236}">
                <a16:creationId xmlns:a16="http://schemas.microsoft.com/office/drawing/2014/main" id="{D0E86E57-BBCA-95AE-458C-12768B7CAD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8" t="15619" r="8029" b="27446"/>
          <a:stretch>
            <a:fillRect/>
          </a:stretch>
        </p:blipFill>
        <p:spPr>
          <a:xfrm>
            <a:off x="1" y="7200900"/>
            <a:ext cx="4903979" cy="308610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49787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TextBox 4"/>
          <p:cNvSpPr txBox="1"/>
          <p:nvPr/>
        </p:nvSpPr>
        <p:spPr>
          <a:xfrm>
            <a:off x="1724251" y="4677215"/>
            <a:ext cx="46745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MISSION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55602" y="553577"/>
            <a:ext cx="3032398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18072B"/>
                </a:solidFill>
                <a:latin typeface="Kollektif Bold"/>
              </a:rPr>
              <a:t>DATA WEEKEND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3628" y="1306895"/>
            <a:ext cx="1306366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18072B"/>
                </a:solidFill>
                <a:latin typeface="Roboto Bold"/>
              </a:rPr>
              <a:t>What make LLM so powerful?</a:t>
            </a:r>
          </a:p>
        </p:txBody>
      </p:sp>
      <p:pic>
        <p:nvPicPr>
          <p:cNvPr id="9" name="Picture 4" descr="What is RAG? (Retrieval Augmented Generation)">
            <a:extLst>
              <a:ext uri="{FF2B5EF4-FFF2-40B4-BE49-F238E27FC236}">
                <a16:creationId xmlns:a16="http://schemas.microsoft.com/office/drawing/2014/main" id="{44E807F0-A4D7-5602-903E-9373990C3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8277114" cy="1025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71394" y="2854422"/>
            <a:ext cx="14833104" cy="386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spc="1585">
                <a:solidFill>
                  <a:srgbClr val="18072B"/>
                </a:solidFill>
                <a:latin typeface="Roboto Bold"/>
              </a:rPr>
              <a:t>THANK</a:t>
            </a:r>
          </a:p>
          <a:p>
            <a:pPr algn="ctr">
              <a:lnSpc>
                <a:spcPts val="14797"/>
              </a:lnSpc>
            </a:pPr>
            <a:r>
              <a:rPr lang="en-US" sz="15099" spc="1585">
                <a:solidFill>
                  <a:srgbClr val="18072B"/>
                </a:solidFill>
                <a:latin typeface="Roboto Bold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904075"/>
            <a:ext cx="18288000" cy="3347202"/>
            <a:chOff x="0" y="0"/>
            <a:chExt cx="5439065" cy="9160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39065" cy="916049"/>
            </a:xfrm>
            <a:custGeom>
              <a:avLst/>
              <a:gdLst/>
              <a:ahLst/>
              <a:cxnLst/>
              <a:rect l="l" t="t" r="r" b="b"/>
              <a:pathLst>
                <a:path w="5439065" h="916049">
                  <a:moveTo>
                    <a:pt x="0" y="0"/>
                  </a:moveTo>
                  <a:lnTo>
                    <a:pt x="5439065" y="0"/>
                  </a:lnTo>
                  <a:lnTo>
                    <a:pt x="5439065" y="916049"/>
                  </a:lnTo>
                  <a:lnTo>
                    <a:pt x="0" y="916049"/>
                  </a:lnTo>
                  <a:close/>
                </a:path>
              </a:pathLst>
            </a:custGeom>
            <a:solidFill>
              <a:srgbClr val="18072B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439065" cy="954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074634" y="1897684"/>
            <a:ext cx="6138732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sz="6351" dirty="0">
                <a:solidFill>
                  <a:srgbClr val="28094B"/>
                </a:solidFill>
                <a:latin typeface="Roboto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51004" y="7998721"/>
            <a:ext cx="3288491" cy="39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309" dirty="0">
                <a:solidFill>
                  <a:srgbClr val="000000"/>
                </a:solidFill>
                <a:latin typeface="League Spartan"/>
              </a:rPr>
              <a:t>Ehtisham Raza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62601" y="8389316"/>
            <a:ext cx="7239000" cy="1125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endParaRPr lang="en-US" sz="2117" dirty="0">
              <a:solidFill>
                <a:srgbClr val="000000"/>
              </a:solidFill>
              <a:latin typeface="Montserrat Semi-Bold Italics"/>
            </a:endParaRPr>
          </a:p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 dirty="0">
                <a:solidFill>
                  <a:srgbClr val="000000"/>
                </a:solidFill>
                <a:latin typeface="Montserrat Semi-Bold Italics"/>
              </a:rPr>
              <a:t>AI/ML Engineer and </a:t>
            </a:r>
          </a:p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 dirty="0">
                <a:solidFill>
                  <a:srgbClr val="000000"/>
                </a:solidFill>
                <a:latin typeface="Montserrat Semi-Bold Italics"/>
              </a:rPr>
              <a:t>Data Trainer &amp; Coach at </a:t>
            </a:r>
            <a:r>
              <a:rPr lang="en-US" sz="2117" dirty="0" err="1">
                <a:solidFill>
                  <a:srgbClr val="000000"/>
                </a:solidFill>
                <a:latin typeface="Montserrat Semi-Bold Italics"/>
              </a:rPr>
              <a:t>DataTechcon</a:t>
            </a:r>
            <a:endParaRPr lang="en-US" sz="2117" dirty="0">
              <a:solidFill>
                <a:srgbClr val="000000"/>
              </a:solidFill>
              <a:latin typeface="Montserrat Semi-Bold Itali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424002" y="3400125"/>
            <a:ext cx="13020301" cy="735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117" dirty="0">
                <a:solidFill>
                  <a:srgbClr val="FFFFFF"/>
                </a:solidFill>
                <a:latin typeface="Kollektif Bold"/>
              </a:rPr>
              <a:t>I am AI/ML Engineer working in a US Based Startup having 4+ years of experience and solving financial and litigation problems using artificial intelligence and machine learning.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858000" y="4410154"/>
            <a:ext cx="3481495" cy="3481495"/>
            <a:chOff x="0" y="0"/>
            <a:chExt cx="4641994" cy="464199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641994" cy="4641994"/>
            </a:xfrm>
            <a:custGeom>
              <a:avLst/>
              <a:gdLst/>
              <a:ahLst/>
              <a:cxnLst/>
              <a:rect l="l" t="t" r="r" b="b"/>
              <a:pathLst>
                <a:path w="4641994" h="4641994">
                  <a:moveTo>
                    <a:pt x="0" y="0"/>
                  </a:moveTo>
                  <a:lnTo>
                    <a:pt x="4641994" y="0"/>
                  </a:lnTo>
                  <a:lnTo>
                    <a:pt x="4641994" y="4641994"/>
                  </a:lnTo>
                  <a:lnTo>
                    <a:pt x="0" y="4641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358851" y="367663"/>
              <a:ext cx="3891450" cy="3891435"/>
              <a:chOff x="0" y="0"/>
              <a:chExt cx="6350000" cy="634997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25000" b="-25000"/>
                </a:stretch>
              </a:blipFill>
            </p:spPr>
            <p:txBody>
              <a:bodyPr/>
              <a:lstStyle/>
              <a:p>
                <a:endParaRPr lang="en-PK"/>
              </a:p>
            </p:txBody>
          </p:sp>
        </p:grpSp>
      </p:grpSp>
      <p:sp>
        <p:nvSpPr>
          <p:cNvPr id="29" name="Freeform 29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2" name="Freeform 32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460650" y="3596453"/>
            <a:ext cx="1222090" cy="1222090"/>
          </a:xfrm>
          <a:custGeom>
            <a:avLst/>
            <a:gdLst/>
            <a:ahLst/>
            <a:cxnLst/>
            <a:rect l="l" t="t" r="r" b="b"/>
            <a:pathLst>
              <a:path w="1222090" h="1222090">
                <a:moveTo>
                  <a:pt x="0" y="0"/>
                </a:moveTo>
                <a:lnTo>
                  <a:pt x="1222090" y="0"/>
                </a:lnTo>
                <a:lnTo>
                  <a:pt x="1222090" y="1222090"/>
                </a:lnTo>
                <a:lnTo>
                  <a:pt x="0" y="1222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TextBox 4"/>
          <p:cNvSpPr txBox="1"/>
          <p:nvPr/>
        </p:nvSpPr>
        <p:spPr>
          <a:xfrm>
            <a:off x="3479446" y="3878408"/>
            <a:ext cx="1203294" cy="581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Roboto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43508" y="3897458"/>
            <a:ext cx="3736180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FFFFFF"/>
                </a:solidFill>
                <a:latin typeface="Roboto Bold"/>
              </a:rPr>
              <a:t>Introduction to </a:t>
            </a:r>
            <a:r>
              <a:rPr lang="en-US" sz="2599" dirty="0" err="1">
                <a:solidFill>
                  <a:srgbClr val="FFFFFF"/>
                </a:solidFill>
                <a:latin typeface="Roboto Bold"/>
              </a:rPr>
              <a:t>GenAI</a:t>
            </a:r>
            <a:endParaRPr lang="en-US" sz="2599" dirty="0">
              <a:solidFill>
                <a:srgbClr val="FFFFFF"/>
              </a:solidFill>
              <a:latin typeface="Roboto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3460650" y="6226864"/>
            <a:ext cx="1222090" cy="1222090"/>
          </a:xfrm>
          <a:custGeom>
            <a:avLst/>
            <a:gdLst/>
            <a:ahLst/>
            <a:cxnLst/>
            <a:rect l="l" t="t" r="r" b="b"/>
            <a:pathLst>
              <a:path w="1222090" h="1222090">
                <a:moveTo>
                  <a:pt x="0" y="0"/>
                </a:moveTo>
                <a:lnTo>
                  <a:pt x="1222090" y="0"/>
                </a:lnTo>
                <a:lnTo>
                  <a:pt x="1222090" y="1222090"/>
                </a:lnTo>
                <a:lnTo>
                  <a:pt x="0" y="1222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TextBox 8"/>
          <p:cNvSpPr txBox="1"/>
          <p:nvPr/>
        </p:nvSpPr>
        <p:spPr>
          <a:xfrm>
            <a:off x="3479446" y="6508820"/>
            <a:ext cx="1203294" cy="581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Roboto Bold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38754" y="6670241"/>
            <a:ext cx="4873500" cy="42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FFFFFF"/>
                </a:solidFill>
                <a:latin typeface="Roboto Bold"/>
              </a:rPr>
              <a:t>Gemini</a:t>
            </a:r>
          </a:p>
        </p:txBody>
      </p:sp>
      <p:sp>
        <p:nvSpPr>
          <p:cNvPr id="11" name="Freeform 11"/>
          <p:cNvSpPr/>
          <p:nvPr/>
        </p:nvSpPr>
        <p:spPr>
          <a:xfrm>
            <a:off x="9565477" y="3596453"/>
            <a:ext cx="1222090" cy="1222090"/>
          </a:xfrm>
          <a:custGeom>
            <a:avLst/>
            <a:gdLst/>
            <a:ahLst/>
            <a:cxnLst/>
            <a:rect l="l" t="t" r="r" b="b"/>
            <a:pathLst>
              <a:path w="1222090" h="1222090">
                <a:moveTo>
                  <a:pt x="0" y="0"/>
                </a:moveTo>
                <a:lnTo>
                  <a:pt x="1222090" y="0"/>
                </a:lnTo>
                <a:lnTo>
                  <a:pt x="1222090" y="1222090"/>
                </a:lnTo>
                <a:lnTo>
                  <a:pt x="0" y="1222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2" name="TextBox 12"/>
          <p:cNvSpPr txBox="1"/>
          <p:nvPr/>
        </p:nvSpPr>
        <p:spPr>
          <a:xfrm>
            <a:off x="9584273" y="3878408"/>
            <a:ext cx="1203294" cy="581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Roboto 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43581" y="3897458"/>
            <a:ext cx="4873500" cy="42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FFFFFF"/>
                </a:solidFill>
                <a:latin typeface="Roboto Bold"/>
              </a:rPr>
              <a:t>Transformers</a:t>
            </a:r>
          </a:p>
        </p:txBody>
      </p:sp>
      <p:sp>
        <p:nvSpPr>
          <p:cNvPr id="15" name="Freeform 15"/>
          <p:cNvSpPr/>
          <p:nvPr/>
        </p:nvSpPr>
        <p:spPr>
          <a:xfrm>
            <a:off x="9565477" y="6365135"/>
            <a:ext cx="1222090" cy="1222090"/>
          </a:xfrm>
          <a:custGeom>
            <a:avLst/>
            <a:gdLst/>
            <a:ahLst/>
            <a:cxnLst/>
            <a:rect l="l" t="t" r="r" b="b"/>
            <a:pathLst>
              <a:path w="1222090" h="1222090">
                <a:moveTo>
                  <a:pt x="0" y="0"/>
                </a:moveTo>
                <a:lnTo>
                  <a:pt x="1222090" y="0"/>
                </a:lnTo>
                <a:lnTo>
                  <a:pt x="1222090" y="1222090"/>
                </a:lnTo>
                <a:lnTo>
                  <a:pt x="0" y="1222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6" name="TextBox 16"/>
          <p:cNvSpPr txBox="1"/>
          <p:nvPr/>
        </p:nvSpPr>
        <p:spPr>
          <a:xfrm>
            <a:off x="9584273" y="6647091"/>
            <a:ext cx="1203294" cy="581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Roboto Bold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43581" y="6647091"/>
            <a:ext cx="6561983" cy="90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FFFFFF"/>
                </a:solidFill>
                <a:latin typeface="Roboto Bold"/>
              </a:rPr>
              <a:t>What is RAG?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endParaRPr lang="en-US" sz="2599" dirty="0">
              <a:solidFill>
                <a:srgbClr val="FFFFFF"/>
              </a:solidFill>
              <a:latin typeface="Roboto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422550" y="2212383"/>
            <a:ext cx="1144290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Todays Agenda</a:t>
            </a:r>
          </a:p>
        </p:txBody>
      </p:sp>
      <p:sp>
        <p:nvSpPr>
          <p:cNvPr id="21" name="Freeform 21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49787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2843309" y="1153947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724251" y="6359965"/>
            <a:ext cx="13708378" cy="1793513"/>
          </a:xfrm>
          <a:custGeom>
            <a:avLst/>
            <a:gdLst/>
            <a:ahLst/>
            <a:cxnLst/>
            <a:rect l="l" t="t" r="r" b="b"/>
            <a:pathLst>
              <a:path w="13708378" h="1793513">
                <a:moveTo>
                  <a:pt x="0" y="0"/>
                </a:moveTo>
                <a:lnTo>
                  <a:pt x="13708377" y="0"/>
                </a:lnTo>
                <a:lnTo>
                  <a:pt x="13708377" y="1793513"/>
                </a:lnTo>
                <a:lnTo>
                  <a:pt x="0" y="17935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/>
          <p:cNvSpPr txBox="1"/>
          <p:nvPr/>
        </p:nvSpPr>
        <p:spPr>
          <a:xfrm>
            <a:off x="1724251" y="4677215"/>
            <a:ext cx="46745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MISSION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3704963" y="39405"/>
            <a:ext cx="1274068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18072B"/>
                </a:solidFill>
                <a:latin typeface="Roboto Bold"/>
              </a:rPr>
              <a:t>Generative AI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3628" y="1306895"/>
            <a:ext cx="1306366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18072B"/>
                </a:solidFill>
                <a:latin typeface="Roboto Bold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2859470"/>
            <a:ext cx="18559457" cy="208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5498" lvl="1" indent="-322749">
              <a:lnSpc>
                <a:spcPts val="4185"/>
              </a:lnSpc>
              <a:buFont typeface="Arial"/>
              <a:buChar char="•"/>
            </a:pPr>
            <a:r>
              <a:rPr lang="en-US" sz="2989">
                <a:solidFill>
                  <a:srgbClr val="7500F8"/>
                </a:solidFill>
                <a:latin typeface="Roboto Bold"/>
              </a:rPr>
              <a:t>Generative Al</a:t>
            </a:r>
            <a:r>
              <a:rPr lang="en-US" sz="2989">
                <a:solidFill>
                  <a:srgbClr val="18072B"/>
                </a:solidFill>
                <a:latin typeface="Roboto Bold"/>
              </a:rPr>
              <a:t> refers to a set of artificial intelligence methodologies that can produce novel </a:t>
            </a:r>
          </a:p>
          <a:p>
            <a:pPr>
              <a:lnSpc>
                <a:spcPts val="4185"/>
              </a:lnSpc>
            </a:pPr>
            <a:r>
              <a:rPr lang="en-US" sz="2989">
                <a:solidFill>
                  <a:srgbClr val="18072B"/>
                </a:solidFill>
                <a:latin typeface="Roboto Bold"/>
              </a:rPr>
              <a:t>       content that resembles the training data they were exposed to.</a:t>
            </a:r>
          </a:p>
          <a:p>
            <a:pPr marL="645498" lvl="1" indent="-322749">
              <a:lnSpc>
                <a:spcPts val="4185"/>
              </a:lnSpc>
              <a:buFont typeface="Arial"/>
              <a:buChar char="•"/>
            </a:pPr>
            <a:r>
              <a:rPr lang="en-US" sz="2989">
                <a:solidFill>
                  <a:srgbClr val="18072B"/>
                </a:solidFill>
                <a:latin typeface="Roboto Bold"/>
              </a:rPr>
              <a:t>The content could be anything spanning from synthesizing text, generating code, realistic images,</a:t>
            </a:r>
          </a:p>
          <a:p>
            <a:pPr>
              <a:lnSpc>
                <a:spcPts val="4185"/>
              </a:lnSpc>
            </a:pPr>
            <a:r>
              <a:rPr lang="en-US" sz="2989">
                <a:solidFill>
                  <a:srgbClr val="18072B"/>
                </a:solidFill>
                <a:latin typeface="Roboto Bold"/>
              </a:rPr>
              <a:t>       music and more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49787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2843309" y="1153947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TextBox 4"/>
          <p:cNvSpPr txBox="1"/>
          <p:nvPr/>
        </p:nvSpPr>
        <p:spPr>
          <a:xfrm>
            <a:off x="1724251" y="4677215"/>
            <a:ext cx="46745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MISSION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3704963" y="39405"/>
            <a:ext cx="1274068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18072B"/>
                </a:solidFill>
                <a:latin typeface="Roboto Bold"/>
              </a:rPr>
              <a:t>Generative AI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3628" y="1306895"/>
            <a:ext cx="1306366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18072B"/>
                </a:solidFill>
                <a:latin typeface="Roboto Bold"/>
              </a:rPr>
              <a:t>Generative Pre-Trained Transformer (GPT) - Motivation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3628" y="2354645"/>
            <a:ext cx="18559457" cy="6512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5"/>
              </a:lnSpc>
            </a:pPr>
            <a:r>
              <a:rPr lang="en-US" sz="3089">
                <a:solidFill>
                  <a:srgbClr val="18072B"/>
                </a:solidFill>
                <a:latin typeface="Roboto Bold"/>
              </a:rPr>
              <a:t>Issues with CNNs, RNNs, LSTMs</a:t>
            </a:r>
          </a:p>
          <a:p>
            <a:pPr marL="667087" lvl="1" indent="-333544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7500F8"/>
                </a:solidFill>
                <a:latin typeface="Roboto Bold"/>
              </a:rPr>
              <a:t>Convolutional Neural Networks (CNNs)</a:t>
            </a:r>
            <a:r>
              <a:rPr lang="en-US" sz="3089">
                <a:solidFill>
                  <a:srgbClr val="18072B"/>
                </a:solidFill>
                <a:latin typeface="Roboto Bold"/>
              </a:rPr>
              <a:t> are good at local feature extraction and struggle to</a:t>
            </a:r>
          </a:p>
          <a:p>
            <a:pPr>
              <a:lnSpc>
                <a:spcPts val="4325"/>
              </a:lnSpc>
            </a:pPr>
            <a:r>
              <a:rPr lang="en-US" sz="3089">
                <a:solidFill>
                  <a:srgbClr val="18072B"/>
                </a:solidFill>
                <a:latin typeface="Roboto Bold"/>
              </a:rPr>
              <a:t>       understand long-range dependencies in data</a:t>
            </a:r>
          </a:p>
          <a:p>
            <a:pPr>
              <a:lnSpc>
                <a:spcPts val="4325"/>
              </a:lnSpc>
            </a:pPr>
            <a:endParaRPr lang="en-US" sz="3089">
              <a:solidFill>
                <a:srgbClr val="18072B"/>
              </a:solidFill>
              <a:latin typeface="Roboto Bold"/>
            </a:endParaRPr>
          </a:p>
          <a:p>
            <a:pPr marL="667087" lvl="1" indent="-333544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7500F8"/>
                </a:solidFill>
                <a:latin typeface="Roboto Bold"/>
              </a:rPr>
              <a:t>CNNs </a:t>
            </a:r>
            <a:r>
              <a:rPr lang="en-US" sz="3089">
                <a:solidFill>
                  <a:srgbClr val="18072B"/>
                </a:solidFill>
                <a:latin typeface="Roboto Bold"/>
              </a:rPr>
              <a:t>do not have a mechanism to understand the order of elements making it harder for </a:t>
            </a:r>
          </a:p>
          <a:p>
            <a:pPr>
              <a:lnSpc>
                <a:spcPts val="4325"/>
              </a:lnSpc>
            </a:pPr>
            <a:r>
              <a:rPr lang="en-US" sz="3089">
                <a:solidFill>
                  <a:srgbClr val="18072B"/>
                </a:solidFill>
                <a:latin typeface="Roboto Bold"/>
              </a:rPr>
              <a:t>       problems involving text and time-series</a:t>
            </a:r>
          </a:p>
          <a:p>
            <a:pPr>
              <a:lnSpc>
                <a:spcPts val="4325"/>
              </a:lnSpc>
            </a:pPr>
            <a:endParaRPr lang="en-US" sz="3089">
              <a:solidFill>
                <a:srgbClr val="18072B"/>
              </a:solidFill>
              <a:latin typeface="Roboto Bold"/>
            </a:endParaRPr>
          </a:p>
          <a:p>
            <a:pPr marL="667087" lvl="1" indent="-333544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7500F8"/>
                </a:solidFill>
                <a:latin typeface="Roboto Bold"/>
              </a:rPr>
              <a:t>RNNs </a:t>
            </a:r>
            <a:r>
              <a:rPr lang="en-US" sz="3089">
                <a:solidFill>
                  <a:srgbClr val="18072B"/>
                </a:solidFill>
                <a:latin typeface="Roboto Bold"/>
              </a:rPr>
              <a:t>especially </a:t>
            </a:r>
            <a:r>
              <a:rPr lang="en-US" sz="3089">
                <a:solidFill>
                  <a:srgbClr val="7500F8"/>
                </a:solidFill>
                <a:latin typeface="Roboto Bold"/>
              </a:rPr>
              <a:t>LSTMs </a:t>
            </a:r>
            <a:r>
              <a:rPr lang="en-US" sz="3089">
                <a:solidFill>
                  <a:srgbClr val="18072B"/>
                </a:solidFill>
                <a:latin typeface="Roboto Bold"/>
              </a:rPr>
              <a:t>can handle long range dependencies due to their ability to process data</a:t>
            </a:r>
          </a:p>
          <a:p>
            <a:pPr>
              <a:lnSpc>
                <a:spcPts val="4325"/>
              </a:lnSpc>
            </a:pPr>
            <a:r>
              <a:rPr lang="en-US" sz="3089">
                <a:solidFill>
                  <a:srgbClr val="18072B"/>
                </a:solidFill>
                <a:latin typeface="Roboto Bold"/>
              </a:rPr>
              <a:t>       sequentially. But as the sequences get longer, they struggle from vanishing gradient problems</a:t>
            </a:r>
          </a:p>
          <a:p>
            <a:pPr>
              <a:lnSpc>
                <a:spcPts val="4325"/>
              </a:lnSpc>
            </a:pPr>
            <a:endParaRPr lang="en-US" sz="3089">
              <a:solidFill>
                <a:srgbClr val="18072B"/>
              </a:solidFill>
              <a:latin typeface="Roboto Bold"/>
            </a:endParaRPr>
          </a:p>
          <a:p>
            <a:pPr marL="667087" lvl="1" indent="-333544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7500F8"/>
                </a:solidFill>
                <a:latin typeface="Roboto Bold"/>
              </a:rPr>
              <a:t>CNNs, RNNs, LSTMs</a:t>
            </a:r>
            <a:r>
              <a:rPr lang="en-US" sz="3089">
                <a:solidFill>
                  <a:srgbClr val="18072B"/>
                </a:solidFill>
                <a:latin typeface="Roboto Bold"/>
              </a:rPr>
              <a:t> are suitable for specific data types and are not efficient at handling </a:t>
            </a:r>
          </a:p>
          <a:p>
            <a:pPr>
              <a:lnSpc>
                <a:spcPts val="4325"/>
              </a:lnSpc>
            </a:pPr>
            <a:r>
              <a:rPr lang="en-US" sz="3089">
                <a:solidFill>
                  <a:srgbClr val="18072B"/>
                </a:solidFill>
                <a:latin typeface="Roboto Bold"/>
              </a:rPr>
              <a:t>       multi-modal inputs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49787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2843309" y="1153947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5326612" y="5114614"/>
            <a:ext cx="8330675" cy="4931964"/>
          </a:xfrm>
          <a:custGeom>
            <a:avLst/>
            <a:gdLst/>
            <a:ahLst/>
            <a:cxnLst/>
            <a:rect l="l" t="t" r="r" b="b"/>
            <a:pathLst>
              <a:path w="8330675" h="4931964">
                <a:moveTo>
                  <a:pt x="0" y="0"/>
                </a:moveTo>
                <a:lnTo>
                  <a:pt x="8330676" y="0"/>
                </a:lnTo>
                <a:lnTo>
                  <a:pt x="8330676" y="4931964"/>
                </a:lnTo>
                <a:lnTo>
                  <a:pt x="0" y="4931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/>
          <p:cNvSpPr txBox="1"/>
          <p:nvPr/>
        </p:nvSpPr>
        <p:spPr>
          <a:xfrm>
            <a:off x="1724251" y="4677215"/>
            <a:ext cx="46745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MISSION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3704963" y="39405"/>
            <a:ext cx="1274068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18072B"/>
                </a:solidFill>
                <a:latin typeface="Roboto Bold"/>
              </a:rPr>
              <a:t>Generative AI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3628" y="1306895"/>
            <a:ext cx="1306366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18072B"/>
                </a:solidFill>
                <a:latin typeface="Roboto Bold"/>
              </a:rPr>
              <a:t>Generative Pre-Trained Transformer (GPT) - Motivation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3628" y="2354645"/>
            <a:ext cx="18559457" cy="2169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087" lvl="1" indent="-333544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18072B"/>
                </a:solidFill>
                <a:latin typeface="Roboto Bold"/>
              </a:rPr>
              <a:t>A new architecture called </a:t>
            </a:r>
            <a:r>
              <a:rPr lang="en-US" sz="3089">
                <a:solidFill>
                  <a:srgbClr val="7500F8"/>
                </a:solidFill>
                <a:latin typeface="Roboto Bold"/>
              </a:rPr>
              <a:t>Transformers </a:t>
            </a:r>
            <a:r>
              <a:rPr lang="en-US" sz="3089">
                <a:solidFill>
                  <a:srgbClr val="18072B"/>
                </a:solidFill>
                <a:latin typeface="Roboto Bold"/>
              </a:rPr>
              <a:t>is proposed by scientists from Google which </a:t>
            </a:r>
          </a:p>
          <a:p>
            <a:pPr>
              <a:lnSpc>
                <a:spcPts val="4325"/>
              </a:lnSpc>
            </a:pPr>
            <a:r>
              <a:rPr lang="en-US" sz="3089">
                <a:solidFill>
                  <a:srgbClr val="18072B"/>
                </a:solidFill>
                <a:latin typeface="Roboto Bold"/>
              </a:rPr>
              <a:t>      avoids the recurrent connections altogether by relying on an operation known as attention</a:t>
            </a:r>
          </a:p>
          <a:p>
            <a:pPr>
              <a:lnSpc>
                <a:spcPts val="4325"/>
              </a:lnSpc>
            </a:pPr>
            <a:endParaRPr lang="en-US" sz="3089">
              <a:solidFill>
                <a:srgbClr val="18072B"/>
              </a:solidFill>
              <a:latin typeface="Roboto Bold"/>
            </a:endParaRPr>
          </a:p>
          <a:p>
            <a:pPr marL="667087" lvl="1" indent="-333544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18072B"/>
                </a:solidFill>
                <a:latin typeface="Roboto"/>
              </a:rPr>
              <a:t>T</a:t>
            </a:r>
            <a:r>
              <a:rPr lang="en-US" sz="3089">
                <a:solidFill>
                  <a:srgbClr val="18072B"/>
                </a:solidFill>
                <a:latin typeface="Roboto Bold"/>
              </a:rPr>
              <a:t>his architecture also takes care of sequential nature of inputs by using positional embeddings</a:t>
            </a:r>
          </a:p>
        </p:txBody>
      </p:sp>
      <p:pic>
        <p:nvPicPr>
          <p:cNvPr id="7" name="Picture 6" descr="A white robot hand pointing&#10;&#10;Description automatically generated">
            <a:extLst>
              <a:ext uri="{FF2B5EF4-FFF2-40B4-BE49-F238E27FC236}">
                <a16:creationId xmlns:a16="http://schemas.microsoft.com/office/drawing/2014/main" id="{7C78C9C3-4064-4DE8-A373-3886EE3081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8" t="15619" r="8029" b="27446"/>
          <a:stretch>
            <a:fillRect/>
          </a:stretch>
        </p:blipFill>
        <p:spPr>
          <a:xfrm>
            <a:off x="1" y="7200900"/>
            <a:ext cx="4903979" cy="30861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49787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2843309" y="1153947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/>
          <p:cNvSpPr txBox="1"/>
          <p:nvPr/>
        </p:nvSpPr>
        <p:spPr>
          <a:xfrm>
            <a:off x="1724251" y="4677215"/>
            <a:ext cx="46745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MISSION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828870" y="39522"/>
            <a:ext cx="12740685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18072B"/>
                </a:solidFill>
                <a:latin typeface="Roboto Bold"/>
              </a:rPr>
              <a:t>            Transformers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3628" y="1306895"/>
            <a:ext cx="13063660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18072B"/>
                </a:solidFill>
                <a:latin typeface="Roboto Bold"/>
              </a:rPr>
              <a:t>What is Transformers?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3628" y="2354645"/>
            <a:ext cx="18559457" cy="492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087" lvl="1" indent="-333544">
              <a:lnSpc>
                <a:spcPts val="4325"/>
              </a:lnSpc>
              <a:buFont typeface="Arial"/>
              <a:buChar char="•"/>
            </a:pPr>
            <a:r>
              <a:rPr lang="en-US" sz="3089" dirty="0">
                <a:solidFill>
                  <a:srgbClr val="7030A0"/>
                </a:solidFill>
                <a:latin typeface="Roboto Bold"/>
              </a:rPr>
              <a:t>Transformers</a:t>
            </a:r>
            <a:r>
              <a:rPr lang="en-US" sz="3089" dirty="0">
                <a:solidFill>
                  <a:srgbClr val="18072B"/>
                </a:solidFill>
                <a:latin typeface="Roboto Bold"/>
              </a:rPr>
              <a:t> are deep learning models designed for handling sequential data by processing the entire sequence at once using an attention mechanism.</a:t>
            </a:r>
          </a:p>
          <a:p>
            <a:pPr marL="667087" lvl="1" indent="-333544">
              <a:lnSpc>
                <a:spcPts val="4325"/>
              </a:lnSpc>
              <a:buFont typeface="Arial"/>
              <a:buChar char="•"/>
            </a:pPr>
            <a:endParaRPr lang="en-US" sz="3089" dirty="0">
              <a:solidFill>
                <a:srgbClr val="18072B"/>
              </a:solidFill>
              <a:latin typeface="Roboto Bold"/>
            </a:endParaRPr>
          </a:p>
          <a:p>
            <a:pPr marL="333543" lvl="1">
              <a:lnSpc>
                <a:spcPts val="4325"/>
              </a:lnSpc>
            </a:pPr>
            <a:r>
              <a:rPr lang="en-US" sz="3089" dirty="0">
                <a:solidFill>
                  <a:srgbClr val="18072B"/>
                </a:solidFill>
                <a:latin typeface="Roboto Bold"/>
              </a:rPr>
              <a:t>Key Components: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b="1" dirty="0">
                <a:solidFill>
                  <a:srgbClr val="18072B"/>
                </a:solidFill>
                <a:latin typeface="Roboto Bold"/>
              </a:rPr>
              <a:t>Self-Attention: Enables the model to weigh the importance of each part of the input sequence, allowing it to focus on relevant information.</a:t>
            </a:r>
          </a:p>
          <a:p>
            <a:pPr marL="333543" lvl="1">
              <a:lnSpc>
                <a:spcPts val="4325"/>
              </a:lnSpc>
            </a:pPr>
            <a:endParaRPr lang="en-US" sz="3089" b="1" dirty="0">
              <a:solidFill>
                <a:srgbClr val="18072B"/>
              </a:solidFill>
              <a:latin typeface="Roboto Bold"/>
            </a:endParaRP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b="1" dirty="0">
                <a:solidFill>
                  <a:srgbClr val="18072B"/>
                </a:solidFill>
                <a:latin typeface="Roboto Bold"/>
              </a:rPr>
              <a:t>Positional Encoding: Since transformers process data in parallel (unlike RNNs), positional </a:t>
            </a:r>
          </a:p>
          <a:p>
            <a:pPr marL="333543" lvl="1">
              <a:lnSpc>
                <a:spcPts val="4325"/>
              </a:lnSpc>
            </a:pPr>
            <a:r>
              <a:rPr lang="en-US" sz="3089" b="1" dirty="0">
                <a:solidFill>
                  <a:srgbClr val="18072B"/>
                </a:solidFill>
                <a:latin typeface="Roboto Bold"/>
              </a:rPr>
              <a:t>	encoding is used to keep track of the order of words in a sequence.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49787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2843309" y="1153947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/>
          <p:cNvSpPr txBox="1"/>
          <p:nvPr/>
        </p:nvSpPr>
        <p:spPr>
          <a:xfrm>
            <a:off x="1724251" y="4677215"/>
            <a:ext cx="46745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MISSION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828870" y="39522"/>
            <a:ext cx="12740685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18072B"/>
                </a:solidFill>
                <a:latin typeface="Roboto Bold"/>
              </a:rPr>
              <a:t>            Transformers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3628" y="1306895"/>
            <a:ext cx="13063660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18072B"/>
                </a:solidFill>
                <a:latin typeface="Roboto Bold"/>
              </a:rPr>
              <a:t>What is Transformers?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3628" y="2400300"/>
            <a:ext cx="18559457" cy="6026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3543" lvl="1">
              <a:lnSpc>
                <a:spcPts val="4325"/>
              </a:lnSpc>
            </a:pPr>
            <a:r>
              <a:rPr lang="en-US" sz="3089" dirty="0">
                <a:latin typeface="Roboto Bold"/>
              </a:rPr>
              <a:t>Advantages: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Parallel Processing: Handles </a:t>
            </a:r>
            <a:r>
              <a:rPr lang="en-US" sz="3089" dirty="0">
                <a:solidFill>
                  <a:srgbClr val="7030A0"/>
                </a:solidFill>
                <a:latin typeface="Roboto Bold"/>
              </a:rPr>
              <a:t>sequences</a:t>
            </a:r>
            <a:r>
              <a:rPr lang="en-US" sz="3089" dirty="0">
                <a:latin typeface="Roboto Bold"/>
              </a:rPr>
              <a:t> in parallel rather than step-by-step, which improves </a:t>
            </a:r>
            <a:r>
              <a:rPr lang="en-US" sz="3089" dirty="0">
                <a:solidFill>
                  <a:srgbClr val="7030A0"/>
                </a:solidFill>
                <a:latin typeface="Roboto Bold"/>
              </a:rPr>
              <a:t>computational</a:t>
            </a:r>
            <a:r>
              <a:rPr lang="en-US" sz="3089" dirty="0">
                <a:latin typeface="Roboto Bold"/>
              </a:rPr>
              <a:t> efficiency.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Handling Long-Range Dependencies: Captures relationships between distant words in text,</a:t>
            </a:r>
          </a:p>
          <a:p>
            <a:pPr marL="333543" lvl="1">
              <a:lnSpc>
                <a:spcPts val="4325"/>
              </a:lnSpc>
            </a:pPr>
            <a:r>
              <a:rPr lang="en-US" sz="3089" dirty="0">
                <a:latin typeface="Roboto Bold"/>
              </a:rPr>
              <a:t>     solving problems traditional models like RNNs face.</a:t>
            </a:r>
          </a:p>
          <a:p>
            <a:pPr marL="333543" lvl="1">
              <a:lnSpc>
                <a:spcPts val="4325"/>
              </a:lnSpc>
            </a:pPr>
            <a:endParaRPr lang="en-US" sz="3089" dirty="0">
              <a:latin typeface="Roboto Bold"/>
            </a:endParaRPr>
          </a:p>
          <a:p>
            <a:pPr marL="333543" lvl="1">
              <a:lnSpc>
                <a:spcPts val="4325"/>
              </a:lnSpc>
            </a:pPr>
            <a:r>
              <a:rPr lang="en-US" sz="3089" dirty="0">
                <a:latin typeface="Roboto Bold"/>
              </a:rPr>
              <a:t>Applications: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Natural Language Processing: Transformers power models like </a:t>
            </a:r>
            <a:r>
              <a:rPr lang="en-US" sz="3089" dirty="0">
                <a:solidFill>
                  <a:srgbClr val="7030A0"/>
                </a:solidFill>
                <a:latin typeface="Roboto Bold"/>
              </a:rPr>
              <a:t>BERT</a:t>
            </a:r>
            <a:r>
              <a:rPr lang="en-US" sz="3089" dirty="0">
                <a:latin typeface="Roboto Bold"/>
              </a:rPr>
              <a:t> and </a:t>
            </a:r>
            <a:r>
              <a:rPr lang="en-US" sz="3089" dirty="0">
                <a:solidFill>
                  <a:srgbClr val="7030A0"/>
                </a:solidFill>
                <a:latin typeface="Roboto Bold"/>
              </a:rPr>
              <a:t>GPT</a:t>
            </a:r>
            <a:r>
              <a:rPr lang="en-US" sz="3089" dirty="0">
                <a:latin typeface="Roboto Bold"/>
              </a:rPr>
              <a:t>, excelling </a:t>
            </a:r>
          </a:p>
          <a:p>
            <a:pPr marL="333543" lvl="1">
              <a:lnSpc>
                <a:spcPts val="4325"/>
              </a:lnSpc>
            </a:pPr>
            <a:r>
              <a:rPr lang="en-US" sz="3089" dirty="0">
                <a:latin typeface="Roboto Bold"/>
              </a:rPr>
              <a:t>     in tasks like language translation, summarization, and text generation.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Vision Transformers (</a:t>
            </a:r>
            <a:r>
              <a:rPr lang="en-US" sz="3089" dirty="0" err="1">
                <a:latin typeface="Roboto Bold"/>
              </a:rPr>
              <a:t>ViT</a:t>
            </a:r>
            <a:r>
              <a:rPr lang="en-US" sz="3089" dirty="0">
                <a:latin typeface="Roboto Bold"/>
              </a:rPr>
              <a:t>): Applied to image processing tasks such as </a:t>
            </a:r>
            <a:r>
              <a:rPr lang="en-US" sz="3089" dirty="0">
                <a:solidFill>
                  <a:srgbClr val="7030A0"/>
                </a:solidFill>
                <a:latin typeface="Roboto Bold"/>
              </a:rPr>
              <a:t>image classification </a:t>
            </a:r>
            <a:r>
              <a:rPr lang="en-US" sz="3089" dirty="0">
                <a:latin typeface="Roboto Bold"/>
              </a:rPr>
              <a:t>and </a:t>
            </a:r>
            <a:r>
              <a:rPr lang="en-US" sz="3089" dirty="0">
                <a:solidFill>
                  <a:srgbClr val="7030A0"/>
                </a:solidFill>
                <a:latin typeface="Roboto Bold"/>
              </a:rPr>
              <a:t>image captioning</a:t>
            </a:r>
            <a:r>
              <a:rPr lang="en-US" sz="3089" dirty="0">
                <a:latin typeface="Roboto Bold"/>
              </a:rPr>
              <a:t>.</a:t>
            </a:r>
            <a:endParaRPr lang="en-US" sz="3089" b="1" dirty="0">
              <a:latin typeface="Roboto Bold"/>
            </a:endParaRPr>
          </a:p>
        </p:txBody>
      </p:sp>
    </p:spTree>
    <p:extLst>
      <p:ext uri="{BB962C8B-B14F-4D97-AF65-F5344CB8AC3E}">
        <p14:creationId xmlns:p14="http://schemas.microsoft.com/office/powerpoint/2010/main" val="3097338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49787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2843309" y="1153947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/>
          <p:cNvSpPr txBox="1"/>
          <p:nvPr/>
        </p:nvSpPr>
        <p:spPr>
          <a:xfrm>
            <a:off x="1724251" y="4677215"/>
            <a:ext cx="46745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MISSION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828870" y="39522"/>
            <a:ext cx="12740685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18072B"/>
                </a:solidFill>
                <a:latin typeface="Roboto Bold"/>
              </a:rPr>
              <a:t> Transformers 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31BEB6-7E92-5C07-7F30-E8FA1E717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66" y="1457873"/>
            <a:ext cx="13008894" cy="737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white robot hand pointing&#10;&#10;Description automatically generated">
            <a:extLst>
              <a:ext uri="{FF2B5EF4-FFF2-40B4-BE49-F238E27FC236}">
                <a16:creationId xmlns:a16="http://schemas.microsoft.com/office/drawing/2014/main" id="{B69C0224-2192-EDCF-65B9-FE88F57752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8" t="15619" r="8029" b="27446"/>
          <a:stretch>
            <a:fillRect/>
          </a:stretch>
        </p:blipFill>
        <p:spPr>
          <a:xfrm>
            <a:off x="1" y="7200900"/>
            <a:ext cx="4903979" cy="30861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894</Words>
  <Application>Microsoft Office PowerPoint</Application>
  <PresentationFormat>Custom</PresentationFormat>
  <Paragraphs>152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Roboto</vt:lpstr>
      <vt:lpstr>Kollektif Bold</vt:lpstr>
      <vt:lpstr>Montserrat Semi-Bold Italics</vt:lpstr>
      <vt:lpstr>Roboto Bold</vt:lpstr>
      <vt:lpstr>League Spartan</vt:lpstr>
      <vt:lpstr>Calibri</vt:lpstr>
      <vt:lpstr>Arial</vt:lpstr>
      <vt:lpstr>Public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</dc:title>
  <cp:lastModifiedBy>Ehtisham Raza</cp:lastModifiedBy>
  <cp:revision>39</cp:revision>
  <dcterms:created xsi:type="dcterms:W3CDTF">2006-08-16T00:00:00Z</dcterms:created>
  <dcterms:modified xsi:type="dcterms:W3CDTF">2024-11-29T20:58:15Z</dcterms:modified>
  <dc:identifier>DAF_rmoGrw8</dc:identifier>
</cp:coreProperties>
</file>